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Inter Bold" panose="020B0604020202020204" charset="0"/>
      <p:regular r:id="rId19"/>
    </p:embeddedFont>
    <p:embeddedFont>
      <p:font typeface="Inter Heavy" panose="020B0604020202020204" charset="0"/>
      <p:regular r:id="rId20"/>
    </p:embeddedFont>
    <p:embeddedFont>
      <p:font typeface="Inter Medium" panose="020B0604020202020204" charset="0"/>
      <p:regular r:id="rId21"/>
    </p:embeddedFont>
    <p:embeddedFont>
      <p:font typeface="Inter Ultra-Bold" panose="020B0604020202020204" charset="0"/>
      <p:regular r:id="rId22"/>
    </p:embeddedFont>
    <p:embeddedFont>
      <p:font typeface="Open Sans" panose="020B0604020202020204" charset="0"/>
      <p:regular r:id="rId23"/>
    </p:embeddedFont>
    <p:embeddedFont>
      <p:font typeface="Open Sans Bold" panose="020B0604020202020204" charset="0"/>
      <p:regular r:id="rId24"/>
    </p:embeddedFont>
    <p:embeddedFont>
      <p:font typeface="Open Sans Semi-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2124" y="8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w="38100" cap="flat">
            <a:solidFill>
              <a:srgbClr val="17726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0855278" y="1935158"/>
            <a:ext cx="4758515" cy="475851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74658" y="5774106"/>
            <a:ext cx="447675" cy="44767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613793" y="2813499"/>
            <a:ext cx="1769425" cy="2960607"/>
          </a:xfrm>
          <a:custGeom>
            <a:avLst/>
            <a:gdLst/>
            <a:ahLst/>
            <a:cxnLst/>
            <a:rect l="l" t="t" r="r" b="b"/>
            <a:pathLst>
              <a:path w="1769425" h="2960607">
                <a:moveTo>
                  <a:pt x="0" y="0"/>
                </a:moveTo>
                <a:lnTo>
                  <a:pt x="1769425" y="0"/>
                </a:lnTo>
                <a:lnTo>
                  <a:pt x="1769425" y="2960607"/>
                </a:lnTo>
                <a:lnTo>
                  <a:pt x="0" y="2960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668065" y="8813034"/>
            <a:ext cx="1358184" cy="1138821"/>
          </a:xfrm>
          <a:custGeom>
            <a:avLst/>
            <a:gdLst/>
            <a:ahLst/>
            <a:cxnLst/>
            <a:rect l="l" t="t" r="r" b="b"/>
            <a:pathLst>
              <a:path w="1358184" h="1138821">
                <a:moveTo>
                  <a:pt x="0" y="0"/>
                </a:moveTo>
                <a:lnTo>
                  <a:pt x="1358184" y="0"/>
                </a:lnTo>
                <a:lnTo>
                  <a:pt x="1358184" y="1138821"/>
                </a:lnTo>
                <a:lnTo>
                  <a:pt x="0" y="11388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234535" y="9094642"/>
            <a:ext cx="1518525" cy="494583"/>
          </a:xfrm>
          <a:custGeom>
            <a:avLst/>
            <a:gdLst/>
            <a:ahLst/>
            <a:cxnLst/>
            <a:rect l="l" t="t" r="r" b="b"/>
            <a:pathLst>
              <a:path w="1518525" h="494583">
                <a:moveTo>
                  <a:pt x="0" y="0"/>
                </a:moveTo>
                <a:lnTo>
                  <a:pt x="1518526" y="0"/>
                </a:lnTo>
                <a:lnTo>
                  <a:pt x="1518526" y="494583"/>
                </a:lnTo>
                <a:lnTo>
                  <a:pt x="0" y="4945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311130" y="9094642"/>
            <a:ext cx="1002788" cy="589875"/>
          </a:xfrm>
          <a:custGeom>
            <a:avLst/>
            <a:gdLst/>
            <a:ahLst/>
            <a:cxnLst/>
            <a:rect l="l" t="t" r="r" b="b"/>
            <a:pathLst>
              <a:path w="1002788" h="589875">
                <a:moveTo>
                  <a:pt x="0" y="0"/>
                </a:moveTo>
                <a:lnTo>
                  <a:pt x="1002788" y="0"/>
                </a:lnTo>
                <a:lnTo>
                  <a:pt x="1002788" y="589875"/>
                </a:lnTo>
                <a:lnTo>
                  <a:pt x="0" y="5898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910958" y="9188313"/>
            <a:ext cx="1242275" cy="315748"/>
          </a:xfrm>
          <a:custGeom>
            <a:avLst/>
            <a:gdLst/>
            <a:ahLst/>
            <a:cxnLst/>
            <a:rect l="l" t="t" r="r" b="b"/>
            <a:pathLst>
              <a:path w="1242275" h="315748">
                <a:moveTo>
                  <a:pt x="0" y="0"/>
                </a:moveTo>
                <a:lnTo>
                  <a:pt x="1242275" y="0"/>
                </a:lnTo>
                <a:lnTo>
                  <a:pt x="1242275" y="315748"/>
                </a:lnTo>
                <a:lnTo>
                  <a:pt x="0" y="3157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818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74658" y="3006007"/>
            <a:ext cx="13303087" cy="2340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039"/>
              </a:lnSpc>
            </a:pPr>
            <a:r>
              <a:rPr lang="en-US" sz="13599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LAVAQPASSA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90843" y="9070518"/>
            <a:ext cx="2925092" cy="542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649"/>
              </a:lnSpc>
            </a:pPr>
            <a:r>
              <a:rPr lang="en-US" sz="2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Luciano Duarte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90843" y="5728704"/>
            <a:ext cx="8069342" cy="481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</a:pPr>
            <a:r>
              <a:rPr lang="en-US" sz="2799" b="1" spc="207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PROJETO INTEGRADOR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757868"/>
            <a:ext cx="18288000" cy="4529132"/>
            <a:chOff x="0" y="0"/>
            <a:chExt cx="4816593" cy="11928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92858"/>
            </a:xfrm>
            <a:custGeom>
              <a:avLst/>
              <a:gdLst/>
              <a:ahLst/>
              <a:cxnLst/>
              <a:rect l="l" t="t" r="r" b="b"/>
              <a:pathLst>
                <a:path w="4816592" h="1192858">
                  <a:moveTo>
                    <a:pt x="0" y="0"/>
                  </a:moveTo>
                  <a:lnTo>
                    <a:pt x="4816592" y="0"/>
                  </a:lnTo>
                  <a:lnTo>
                    <a:pt x="4816592" y="1192858"/>
                  </a:lnTo>
                  <a:lnTo>
                    <a:pt x="0" y="1192858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240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b="6475"/>
          <a:stretch>
            <a:fillRect/>
          </a:stretch>
        </p:blipFill>
        <p:spPr>
          <a:xfrm>
            <a:off x="1512928" y="1745323"/>
            <a:ext cx="15262145" cy="80250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173318" y="579120"/>
            <a:ext cx="3941363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BACKUP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11" y="2105463"/>
            <a:ext cx="7956703" cy="795670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510867" y="457494"/>
            <a:ext cx="9777133" cy="1495425"/>
            <a:chOff x="0" y="0"/>
            <a:chExt cx="2575047" cy="3938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75047" cy="393857"/>
            </a:xfrm>
            <a:custGeom>
              <a:avLst/>
              <a:gdLst/>
              <a:ahLst/>
              <a:cxnLst/>
              <a:rect l="l" t="t" r="r" b="b"/>
              <a:pathLst>
                <a:path w="2575047" h="393857">
                  <a:moveTo>
                    <a:pt x="0" y="0"/>
                  </a:moveTo>
                  <a:lnTo>
                    <a:pt x="2575047" y="0"/>
                  </a:lnTo>
                  <a:lnTo>
                    <a:pt x="2575047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575047" cy="441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39945" y="552744"/>
            <a:ext cx="7391522" cy="194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PERCENTUAL DE CONCLUSÃO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99441" y="5835027"/>
            <a:ext cx="4730644" cy="137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9999" b="1">
                <a:solidFill>
                  <a:srgbClr val="17726D"/>
                </a:solidFill>
                <a:latin typeface="Inter Heavy"/>
                <a:ea typeface="Inter Heavy"/>
                <a:cs typeface="Inter Heavy"/>
                <a:sym typeface="Inter Heavy"/>
              </a:rPr>
              <a:t>95%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057703" y="3306386"/>
            <a:ext cx="6683462" cy="553665"/>
            <a:chOff x="0" y="0"/>
            <a:chExt cx="1760253" cy="1458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60253" cy="145821"/>
            </a:xfrm>
            <a:custGeom>
              <a:avLst/>
              <a:gdLst/>
              <a:ahLst/>
              <a:cxnLst/>
              <a:rect l="l" t="t" r="r" b="b"/>
              <a:pathLst>
                <a:path w="1760253" h="145821">
                  <a:moveTo>
                    <a:pt x="59077" y="0"/>
                  </a:moveTo>
                  <a:lnTo>
                    <a:pt x="1701177" y="0"/>
                  </a:lnTo>
                  <a:cubicBezTo>
                    <a:pt x="1716845" y="0"/>
                    <a:pt x="1731871" y="6224"/>
                    <a:pt x="1742950" y="17303"/>
                  </a:cubicBezTo>
                  <a:cubicBezTo>
                    <a:pt x="1754029" y="28382"/>
                    <a:pt x="1760253" y="43409"/>
                    <a:pt x="1760253" y="59077"/>
                  </a:cubicBezTo>
                  <a:lnTo>
                    <a:pt x="1760253" y="86744"/>
                  </a:lnTo>
                  <a:cubicBezTo>
                    <a:pt x="1760253" y="119372"/>
                    <a:pt x="1733804" y="145821"/>
                    <a:pt x="1701177" y="145821"/>
                  </a:cubicBezTo>
                  <a:lnTo>
                    <a:pt x="59077" y="145821"/>
                  </a:lnTo>
                  <a:cubicBezTo>
                    <a:pt x="26450" y="145821"/>
                    <a:pt x="0" y="119372"/>
                    <a:pt x="0" y="86744"/>
                  </a:cubicBezTo>
                  <a:lnTo>
                    <a:pt x="0" y="59077"/>
                  </a:lnTo>
                  <a:cubicBezTo>
                    <a:pt x="0" y="26450"/>
                    <a:pt x="26450" y="0"/>
                    <a:pt x="59077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60253" cy="183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Autorização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57703" y="4415328"/>
            <a:ext cx="6683462" cy="553665"/>
            <a:chOff x="0" y="0"/>
            <a:chExt cx="1760253" cy="14582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60253" cy="145821"/>
            </a:xfrm>
            <a:custGeom>
              <a:avLst/>
              <a:gdLst/>
              <a:ahLst/>
              <a:cxnLst/>
              <a:rect l="l" t="t" r="r" b="b"/>
              <a:pathLst>
                <a:path w="1760253" h="145821">
                  <a:moveTo>
                    <a:pt x="59077" y="0"/>
                  </a:moveTo>
                  <a:lnTo>
                    <a:pt x="1701177" y="0"/>
                  </a:lnTo>
                  <a:cubicBezTo>
                    <a:pt x="1716845" y="0"/>
                    <a:pt x="1731871" y="6224"/>
                    <a:pt x="1742950" y="17303"/>
                  </a:cubicBezTo>
                  <a:cubicBezTo>
                    <a:pt x="1754029" y="28382"/>
                    <a:pt x="1760253" y="43409"/>
                    <a:pt x="1760253" y="59077"/>
                  </a:cubicBezTo>
                  <a:lnTo>
                    <a:pt x="1760253" y="86744"/>
                  </a:lnTo>
                  <a:cubicBezTo>
                    <a:pt x="1760253" y="119372"/>
                    <a:pt x="1733804" y="145821"/>
                    <a:pt x="1701177" y="145821"/>
                  </a:cubicBezTo>
                  <a:lnTo>
                    <a:pt x="59077" y="145821"/>
                  </a:lnTo>
                  <a:cubicBezTo>
                    <a:pt x="26450" y="145821"/>
                    <a:pt x="0" y="119372"/>
                    <a:pt x="0" y="86744"/>
                  </a:cubicBezTo>
                  <a:lnTo>
                    <a:pt x="0" y="59077"/>
                  </a:lnTo>
                  <a:cubicBezTo>
                    <a:pt x="0" y="26450"/>
                    <a:pt x="26450" y="0"/>
                    <a:pt x="59077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760253" cy="183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Dashboards Iterativos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057703" y="6630385"/>
            <a:ext cx="6683462" cy="553665"/>
            <a:chOff x="0" y="0"/>
            <a:chExt cx="1760253" cy="14582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60253" cy="145821"/>
            </a:xfrm>
            <a:custGeom>
              <a:avLst/>
              <a:gdLst/>
              <a:ahLst/>
              <a:cxnLst/>
              <a:rect l="l" t="t" r="r" b="b"/>
              <a:pathLst>
                <a:path w="1760253" h="145821">
                  <a:moveTo>
                    <a:pt x="59077" y="0"/>
                  </a:moveTo>
                  <a:lnTo>
                    <a:pt x="1701177" y="0"/>
                  </a:lnTo>
                  <a:cubicBezTo>
                    <a:pt x="1716845" y="0"/>
                    <a:pt x="1731871" y="6224"/>
                    <a:pt x="1742950" y="17303"/>
                  </a:cubicBezTo>
                  <a:cubicBezTo>
                    <a:pt x="1754029" y="28382"/>
                    <a:pt x="1760253" y="43409"/>
                    <a:pt x="1760253" y="59077"/>
                  </a:cubicBezTo>
                  <a:lnTo>
                    <a:pt x="1760253" y="86744"/>
                  </a:lnTo>
                  <a:cubicBezTo>
                    <a:pt x="1760253" y="119372"/>
                    <a:pt x="1733804" y="145821"/>
                    <a:pt x="1701177" y="145821"/>
                  </a:cubicBezTo>
                  <a:lnTo>
                    <a:pt x="59077" y="145821"/>
                  </a:lnTo>
                  <a:cubicBezTo>
                    <a:pt x="26450" y="145821"/>
                    <a:pt x="0" y="119372"/>
                    <a:pt x="0" y="86744"/>
                  </a:cubicBezTo>
                  <a:lnTo>
                    <a:pt x="0" y="59077"/>
                  </a:lnTo>
                  <a:cubicBezTo>
                    <a:pt x="0" y="26450"/>
                    <a:pt x="26450" y="0"/>
                    <a:pt x="59077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760253" cy="183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Criação de Logs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057703" y="5524270"/>
            <a:ext cx="6683462" cy="553665"/>
            <a:chOff x="0" y="0"/>
            <a:chExt cx="1760253" cy="14582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760253" cy="145821"/>
            </a:xfrm>
            <a:custGeom>
              <a:avLst/>
              <a:gdLst/>
              <a:ahLst/>
              <a:cxnLst/>
              <a:rect l="l" t="t" r="r" b="b"/>
              <a:pathLst>
                <a:path w="1760253" h="145821">
                  <a:moveTo>
                    <a:pt x="59077" y="0"/>
                  </a:moveTo>
                  <a:lnTo>
                    <a:pt x="1701177" y="0"/>
                  </a:lnTo>
                  <a:cubicBezTo>
                    <a:pt x="1716845" y="0"/>
                    <a:pt x="1731871" y="6224"/>
                    <a:pt x="1742950" y="17303"/>
                  </a:cubicBezTo>
                  <a:cubicBezTo>
                    <a:pt x="1754029" y="28382"/>
                    <a:pt x="1760253" y="43409"/>
                    <a:pt x="1760253" y="59077"/>
                  </a:cubicBezTo>
                  <a:lnTo>
                    <a:pt x="1760253" y="86744"/>
                  </a:lnTo>
                  <a:cubicBezTo>
                    <a:pt x="1760253" y="119372"/>
                    <a:pt x="1733804" y="145821"/>
                    <a:pt x="1701177" y="145821"/>
                  </a:cubicBezTo>
                  <a:lnTo>
                    <a:pt x="59077" y="145821"/>
                  </a:lnTo>
                  <a:cubicBezTo>
                    <a:pt x="26450" y="145821"/>
                    <a:pt x="0" y="119372"/>
                    <a:pt x="0" y="86744"/>
                  </a:cubicBezTo>
                  <a:lnTo>
                    <a:pt x="0" y="59077"/>
                  </a:lnTo>
                  <a:cubicBezTo>
                    <a:pt x="0" y="26450"/>
                    <a:pt x="26450" y="0"/>
                    <a:pt x="59077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760253" cy="183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Responsividade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057703" y="7736501"/>
            <a:ext cx="6683462" cy="553665"/>
            <a:chOff x="0" y="0"/>
            <a:chExt cx="1760253" cy="14582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60253" cy="145821"/>
            </a:xfrm>
            <a:custGeom>
              <a:avLst/>
              <a:gdLst/>
              <a:ahLst/>
              <a:cxnLst/>
              <a:rect l="l" t="t" r="r" b="b"/>
              <a:pathLst>
                <a:path w="1760253" h="145821">
                  <a:moveTo>
                    <a:pt x="59077" y="0"/>
                  </a:moveTo>
                  <a:lnTo>
                    <a:pt x="1701177" y="0"/>
                  </a:lnTo>
                  <a:cubicBezTo>
                    <a:pt x="1716845" y="0"/>
                    <a:pt x="1731871" y="6224"/>
                    <a:pt x="1742950" y="17303"/>
                  </a:cubicBezTo>
                  <a:cubicBezTo>
                    <a:pt x="1754029" y="28382"/>
                    <a:pt x="1760253" y="43409"/>
                    <a:pt x="1760253" y="59077"/>
                  </a:cubicBezTo>
                  <a:lnTo>
                    <a:pt x="1760253" y="86744"/>
                  </a:lnTo>
                  <a:cubicBezTo>
                    <a:pt x="1760253" y="119372"/>
                    <a:pt x="1733804" y="145821"/>
                    <a:pt x="1701177" y="145821"/>
                  </a:cubicBezTo>
                  <a:lnTo>
                    <a:pt x="59077" y="145821"/>
                  </a:lnTo>
                  <a:cubicBezTo>
                    <a:pt x="26450" y="145821"/>
                    <a:pt x="0" y="119372"/>
                    <a:pt x="0" y="86744"/>
                  </a:cubicBezTo>
                  <a:lnTo>
                    <a:pt x="0" y="59077"/>
                  </a:lnTo>
                  <a:cubicBezTo>
                    <a:pt x="0" y="26450"/>
                    <a:pt x="26450" y="0"/>
                    <a:pt x="59077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760253" cy="183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Opção de Filiais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057703" y="8845442"/>
            <a:ext cx="6683462" cy="553665"/>
            <a:chOff x="0" y="0"/>
            <a:chExt cx="1760253" cy="14582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760253" cy="145821"/>
            </a:xfrm>
            <a:custGeom>
              <a:avLst/>
              <a:gdLst/>
              <a:ahLst/>
              <a:cxnLst/>
              <a:rect l="l" t="t" r="r" b="b"/>
              <a:pathLst>
                <a:path w="1760253" h="145821">
                  <a:moveTo>
                    <a:pt x="59077" y="0"/>
                  </a:moveTo>
                  <a:lnTo>
                    <a:pt x="1701177" y="0"/>
                  </a:lnTo>
                  <a:cubicBezTo>
                    <a:pt x="1716845" y="0"/>
                    <a:pt x="1731871" y="6224"/>
                    <a:pt x="1742950" y="17303"/>
                  </a:cubicBezTo>
                  <a:cubicBezTo>
                    <a:pt x="1754029" y="28382"/>
                    <a:pt x="1760253" y="43409"/>
                    <a:pt x="1760253" y="59077"/>
                  </a:cubicBezTo>
                  <a:lnTo>
                    <a:pt x="1760253" y="86744"/>
                  </a:lnTo>
                  <a:cubicBezTo>
                    <a:pt x="1760253" y="119372"/>
                    <a:pt x="1733804" y="145821"/>
                    <a:pt x="1701177" y="145821"/>
                  </a:cubicBezTo>
                  <a:lnTo>
                    <a:pt x="59077" y="145821"/>
                  </a:lnTo>
                  <a:cubicBezTo>
                    <a:pt x="26450" y="145821"/>
                    <a:pt x="0" y="119372"/>
                    <a:pt x="0" y="86744"/>
                  </a:cubicBezTo>
                  <a:lnTo>
                    <a:pt x="0" y="59077"/>
                  </a:lnTo>
                  <a:cubicBezTo>
                    <a:pt x="0" y="26450"/>
                    <a:pt x="26450" y="0"/>
                    <a:pt x="59077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760253" cy="183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Implementações Adicionais de Segurança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0302239" y="2325818"/>
            <a:ext cx="6194390" cy="67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5"/>
              </a:lnSpc>
            </a:pPr>
            <a:r>
              <a:rPr lang="en-US" sz="49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PRÓXIMOS PASSOS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70195" y="0"/>
            <a:ext cx="5017805" cy="10287000"/>
            <a:chOff x="0" y="0"/>
            <a:chExt cx="132156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1562" cy="2709333"/>
            </a:xfrm>
            <a:custGeom>
              <a:avLst/>
              <a:gdLst/>
              <a:ahLst/>
              <a:cxnLst/>
              <a:rect l="l" t="t" r="r" b="b"/>
              <a:pathLst>
                <a:path w="1321562" h="2709333">
                  <a:moveTo>
                    <a:pt x="0" y="0"/>
                  </a:moveTo>
                  <a:lnTo>
                    <a:pt x="1321562" y="0"/>
                  </a:lnTo>
                  <a:lnTo>
                    <a:pt x="13215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2156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151339"/>
            <a:ext cx="1028700" cy="1135661"/>
            <a:chOff x="0" y="0"/>
            <a:chExt cx="270933" cy="2991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99104"/>
            </a:xfrm>
            <a:custGeom>
              <a:avLst/>
              <a:gdLst/>
              <a:ahLst/>
              <a:cxnLst/>
              <a:rect l="l" t="t" r="r" b="b"/>
              <a:pathLst>
                <a:path w="270933" h="299104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0933" cy="346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866642" y="0"/>
            <a:ext cx="1028700" cy="1135661"/>
            <a:chOff x="0" y="0"/>
            <a:chExt cx="270933" cy="2991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99104"/>
            </a:xfrm>
            <a:custGeom>
              <a:avLst/>
              <a:gdLst/>
              <a:ahLst/>
              <a:cxnLst/>
              <a:rect l="l" t="t" r="r" b="b"/>
              <a:pathLst>
                <a:path w="270933" h="299104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70933" cy="346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895342" y="1135661"/>
            <a:ext cx="5363958" cy="8015678"/>
            <a:chOff x="0" y="0"/>
            <a:chExt cx="7151943" cy="1068757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 l="27682" r="27682"/>
            <a:stretch>
              <a:fillRect/>
            </a:stretch>
          </p:blipFill>
          <p:spPr>
            <a:xfrm>
              <a:off x="0" y="0"/>
              <a:ext cx="7151943" cy="10687570"/>
            </a:xfrm>
            <a:prstGeom prst="rect">
              <a:avLst/>
            </a:prstGeom>
          </p:spPr>
        </p:pic>
      </p:grpSp>
      <p:sp>
        <p:nvSpPr>
          <p:cNvPr id="16" name="AutoShape 16"/>
          <p:cNvSpPr/>
          <p:nvPr/>
        </p:nvSpPr>
        <p:spPr>
          <a:xfrm>
            <a:off x="564142" y="676350"/>
            <a:ext cx="0" cy="144201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10196488" y="1215940"/>
            <a:ext cx="715180" cy="71518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7726D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28700" y="1123950"/>
            <a:ext cx="7158103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CONCLUSÃO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3674" y="3371223"/>
            <a:ext cx="9882968" cy="475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24"/>
              </a:lnSpc>
            </a:pPr>
            <a:r>
              <a:rPr lang="en-US" sz="2400" spc="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Concluímos que os objetivos iniciais do projeto foram alcançados com a implementação de soluções que aprimoraram significativamente o gerenciamento, tornando-o mais eficiente e otimizando o uso dos recursos. A compreensão aprofundada das necessidades e expectativas resultou em uma gestão mais simples, eficaz e agradável. No entanto, a inovação é um processo contínuo e, com base no feedback e na análise dos resultados, continuar a buscar melhorias e otimizações para garantir um desempenho ainda melhor no futuro.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w="38100" cap="flat">
            <a:solidFill>
              <a:srgbClr val="17726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0238753" y="1774636"/>
            <a:ext cx="4758515" cy="475851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74658" y="5553371"/>
            <a:ext cx="447675" cy="44767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81075" y="2874521"/>
            <a:ext cx="14166687" cy="2678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3"/>
              </a:lnSpc>
            </a:pPr>
            <a:r>
              <a:rPr lang="en-US" sz="15624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OBRIGADO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4658" y="9213231"/>
            <a:ext cx="2012164" cy="290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479"/>
              </a:lnSpc>
            </a:pPr>
            <a:r>
              <a: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(32)98899-6771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4658" y="8881603"/>
            <a:ext cx="2012164" cy="290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479"/>
              </a:lnSpc>
            </a:pPr>
            <a:r>
              <a:rPr lang="en-US" sz="15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Telefone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460480" y="9213231"/>
            <a:ext cx="3309863" cy="290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479"/>
              </a:lnSpc>
            </a:pPr>
            <a:r>
              <a: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lucianoduarterosa@hotmail.com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9213231"/>
            <a:ext cx="3580215" cy="290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479"/>
              </a:lnSpc>
              <a:spcBef>
                <a:spcPct val="0"/>
              </a:spcBef>
            </a:pPr>
            <a:r>
              <a:rPr lang="en-US" sz="1599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linkedin.com/in/lucianoduarterosa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60480" y="8881603"/>
            <a:ext cx="2725663" cy="290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479"/>
              </a:lnSpc>
            </a:pPr>
            <a:r>
              <a:rPr lang="en-US" sz="15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Email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44000" y="8881603"/>
            <a:ext cx="2868747" cy="290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479"/>
              </a:lnSpc>
            </a:pPr>
            <a:r>
              <a:rPr lang="en-US" sz="15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LinkdIn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90843" y="5507968"/>
            <a:ext cx="8069342" cy="481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</a:pPr>
            <a:r>
              <a:rPr lang="en-US" sz="2799" b="1" spc="207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PELA SUA ATENÇÃO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633127" y="9213231"/>
            <a:ext cx="3580215" cy="290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479"/>
              </a:lnSpc>
              <a:spcBef>
                <a:spcPct val="0"/>
              </a:spcBef>
            </a:pPr>
            <a:r>
              <a:rPr lang="en-US" sz="1599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github.com/LucianoDuarteRosa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633127" y="8881603"/>
            <a:ext cx="2868747" cy="290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479"/>
              </a:lnSpc>
            </a:pPr>
            <a:r>
              <a:rPr lang="en-US" sz="15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GitHub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161740" y="893732"/>
            <a:ext cx="2885499" cy="514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9"/>
              </a:lnSpc>
            </a:pPr>
            <a:r>
              <a:rPr lang="en-US" sz="2949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LAVAQPASSA</a:t>
            </a:r>
          </a:p>
        </p:txBody>
      </p:sp>
      <p:sp>
        <p:nvSpPr>
          <p:cNvPr id="23" name="Freeform 23"/>
          <p:cNvSpPr/>
          <p:nvPr/>
        </p:nvSpPr>
        <p:spPr>
          <a:xfrm>
            <a:off x="14062532" y="412700"/>
            <a:ext cx="934736" cy="1361936"/>
          </a:xfrm>
          <a:custGeom>
            <a:avLst/>
            <a:gdLst/>
            <a:ahLst/>
            <a:cxnLst/>
            <a:rect l="l" t="t" r="r" b="b"/>
            <a:pathLst>
              <a:path w="934736" h="1361936">
                <a:moveTo>
                  <a:pt x="0" y="0"/>
                </a:moveTo>
                <a:lnTo>
                  <a:pt x="934736" y="0"/>
                </a:lnTo>
                <a:lnTo>
                  <a:pt x="934736" y="1361936"/>
                </a:lnTo>
                <a:lnTo>
                  <a:pt x="0" y="13619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6" r="-1356" b="-17953"/>
            </a:stretch>
          </a:blipFill>
        </p:spPr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79517" y="0"/>
            <a:ext cx="6308483" cy="10287000"/>
            <a:chOff x="0" y="0"/>
            <a:chExt cx="166149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02593" y="196777"/>
            <a:ext cx="9256707" cy="4224604"/>
            <a:chOff x="0" y="0"/>
            <a:chExt cx="12342277" cy="5632806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t="18865"/>
            <a:stretch>
              <a:fillRect/>
            </a:stretch>
          </p:blipFill>
          <p:spPr>
            <a:xfrm>
              <a:off x="0" y="0"/>
              <a:ext cx="12342277" cy="5632806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863539" y="5696948"/>
            <a:ext cx="969409" cy="986123"/>
            <a:chOff x="0" y="0"/>
            <a:chExt cx="812800" cy="8268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185626" y="5696948"/>
            <a:ext cx="969409" cy="986123"/>
            <a:chOff x="0" y="0"/>
            <a:chExt cx="812800" cy="82681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04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63539" y="7122635"/>
            <a:ext cx="969409" cy="986123"/>
            <a:chOff x="0" y="0"/>
            <a:chExt cx="812800" cy="82681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02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185626" y="7122635"/>
            <a:ext cx="969409" cy="986123"/>
            <a:chOff x="0" y="0"/>
            <a:chExt cx="812800" cy="82681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05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63539" y="8548322"/>
            <a:ext cx="969409" cy="986123"/>
            <a:chOff x="0" y="0"/>
            <a:chExt cx="812800" cy="82681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03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185626" y="8548322"/>
            <a:ext cx="969409" cy="986123"/>
            <a:chOff x="0" y="0"/>
            <a:chExt cx="812800" cy="82681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06</a:t>
              </a:r>
            </a:p>
          </p:txBody>
        </p:sp>
      </p:grpSp>
      <p:sp>
        <p:nvSpPr>
          <p:cNvPr id="28" name="AutoShape 28"/>
          <p:cNvSpPr/>
          <p:nvPr/>
        </p:nvSpPr>
        <p:spPr>
          <a:xfrm>
            <a:off x="844489" y="2984652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9" name="Group 29"/>
          <p:cNvGrpSpPr/>
          <p:nvPr/>
        </p:nvGrpSpPr>
        <p:grpSpPr>
          <a:xfrm>
            <a:off x="14363896" y="4867274"/>
            <a:ext cx="2895404" cy="2895404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t="-33660" b="-33660"/>
              </a:stretch>
            </a:blipFill>
          </p:spPr>
        </p:sp>
      </p:grpSp>
      <p:sp>
        <p:nvSpPr>
          <p:cNvPr id="31" name="TextBox 31"/>
          <p:cNvSpPr txBox="1"/>
          <p:nvPr/>
        </p:nvSpPr>
        <p:spPr>
          <a:xfrm>
            <a:off x="844489" y="817223"/>
            <a:ext cx="7158103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TÓPICOS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091095" y="5946702"/>
            <a:ext cx="3614553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Introdução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413181" y="5946702"/>
            <a:ext cx="3614553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Tecnologias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91095" y="7372389"/>
            <a:ext cx="3614553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Problema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413181" y="7372389"/>
            <a:ext cx="3614553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Protótipo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091095" y="8798076"/>
            <a:ext cx="3614553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Solução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13181" y="8798076"/>
            <a:ext cx="3614553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Conclusão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39609" y="9057649"/>
            <a:ext cx="319139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LavaQPassa Brechó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308483" cy="10287000"/>
            <a:chOff x="0" y="0"/>
            <a:chExt cx="16614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8700" y="1559323"/>
            <a:ext cx="7168383" cy="7168355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8888" r="-38888"/>
              </a:stretch>
            </a:blipFill>
          </p:spPr>
        </p:sp>
      </p:grpSp>
      <p:sp>
        <p:nvSpPr>
          <p:cNvPr id="7" name="AutoShape 7"/>
          <p:cNvSpPr/>
          <p:nvPr/>
        </p:nvSpPr>
        <p:spPr>
          <a:xfrm flipV="1">
            <a:off x="9091167" y="3525732"/>
            <a:ext cx="4351856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091101" y="1654573"/>
            <a:ext cx="8168199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INTRODUÇÃO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3860928"/>
            <a:ext cx="8115300" cy="4605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575"/>
              </a:lnSpc>
            </a:pPr>
            <a:r>
              <a:rPr lang="en-US" sz="2599" spc="10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objetivo deste projeto é desenvolver soluções que aprimorem o gerenciamento, com foco na eficiência e otimização de recursos. Utilizando as etapas do Design Thinking, buscamos entender profundamente as necessidades e expectativas para criar um projeto que transforme a gestão, tornando-a mais simples, eficaz e agradável.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4610" y="0"/>
            <a:ext cx="5653390" cy="10287000"/>
            <a:chOff x="0" y="0"/>
            <a:chExt cx="148895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8959" cy="2709333"/>
            </a:xfrm>
            <a:custGeom>
              <a:avLst/>
              <a:gdLst/>
              <a:ahLst/>
              <a:cxnLst/>
              <a:rect l="l" t="t" r="r" b="b"/>
              <a:pathLst>
                <a:path w="1488959" h="2709333">
                  <a:moveTo>
                    <a:pt x="0" y="0"/>
                  </a:moveTo>
                  <a:lnTo>
                    <a:pt x="1488959" y="0"/>
                  </a:lnTo>
                  <a:lnTo>
                    <a:pt x="14889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488959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590495" y="-1632317"/>
            <a:ext cx="7810371" cy="781037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2"/>
              <a:stretch>
                <a:fillRect l="-45711" r="-45711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839945" y="2796715"/>
            <a:ext cx="877649" cy="87764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39945" y="6406654"/>
            <a:ext cx="877649" cy="87764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017226" y="6406654"/>
            <a:ext cx="938693" cy="877649"/>
            <a:chOff x="0" y="0"/>
            <a:chExt cx="869333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69333" cy="812800"/>
            </a:xfrm>
            <a:custGeom>
              <a:avLst/>
              <a:gdLst/>
              <a:ahLst/>
              <a:cxnLst/>
              <a:rect l="l" t="t" r="r" b="b"/>
              <a:pathLst>
                <a:path w="869333" h="812800">
                  <a:moveTo>
                    <a:pt x="434667" y="0"/>
                  </a:moveTo>
                  <a:cubicBezTo>
                    <a:pt x="194607" y="0"/>
                    <a:pt x="0" y="181951"/>
                    <a:pt x="0" y="406400"/>
                  </a:cubicBezTo>
                  <a:cubicBezTo>
                    <a:pt x="0" y="630849"/>
                    <a:pt x="194607" y="812800"/>
                    <a:pt x="434667" y="812800"/>
                  </a:cubicBezTo>
                  <a:cubicBezTo>
                    <a:pt x="674727" y="812800"/>
                    <a:pt x="869333" y="630849"/>
                    <a:pt x="869333" y="406400"/>
                  </a:cubicBezTo>
                  <a:cubicBezTo>
                    <a:pt x="869333" y="181951"/>
                    <a:pt x="674727" y="0"/>
                    <a:pt x="434667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81500" y="19050"/>
              <a:ext cx="706333" cy="717550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03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400866" y="0"/>
            <a:ext cx="863406" cy="1914819"/>
            <a:chOff x="0" y="0"/>
            <a:chExt cx="227399" cy="50431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7399" cy="504314"/>
            </a:xfrm>
            <a:custGeom>
              <a:avLst/>
              <a:gdLst/>
              <a:ahLst/>
              <a:cxnLst/>
              <a:rect l="l" t="t" r="r" b="b"/>
              <a:pathLst>
                <a:path w="227399" h="504314">
                  <a:moveTo>
                    <a:pt x="0" y="0"/>
                  </a:moveTo>
                  <a:lnTo>
                    <a:pt x="227399" y="0"/>
                  </a:lnTo>
                  <a:lnTo>
                    <a:pt x="227399" y="504314"/>
                  </a:lnTo>
                  <a:lnTo>
                    <a:pt x="0" y="504314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27399" cy="551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0" y="10094695"/>
            <a:ext cx="18264272" cy="192305"/>
            <a:chOff x="0" y="0"/>
            <a:chExt cx="4810343" cy="5064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10343" cy="50648"/>
            </a:xfrm>
            <a:custGeom>
              <a:avLst/>
              <a:gdLst/>
              <a:ahLst/>
              <a:cxnLst/>
              <a:rect l="l" t="t" r="r" b="b"/>
              <a:pathLst>
                <a:path w="4810343" h="50648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4810343" cy="9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839945" y="552744"/>
            <a:ext cx="7149728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PROBLEMAS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25690" y="2982911"/>
            <a:ext cx="4877173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Acertos Mensais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25690" y="6592851"/>
            <a:ext cx="4877173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Dashboard de Vendas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178489" y="6592851"/>
            <a:ext cx="7192351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Controle de Estoque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25690" y="3598164"/>
            <a:ext cx="6724626" cy="255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10"/>
              </a:lnSpc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controle é feito manualmente em planilhas Excel, onde cada cliente possui uma tabela individual, e as vendas do mês são anotadas. Esse processo é repetitivo e demorado, especialmente quando é necessário realizar acertos individuais no dia 10 de cada mês.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25690" y="7208103"/>
            <a:ext cx="6724626" cy="169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10"/>
              </a:lnSpc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Ponto crítico é a falta de um sistema eficiente para monitorar as categorias de produtos mais vendidas, o que dificulta a tomada de decisões estratégicas nas futuras compras.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178489" y="7208103"/>
            <a:ext cx="7654080" cy="255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10"/>
              </a:lnSpc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controle de códigos e valores de venda de cada cliente também é feito em planilhas, o que exige muito tempo para cadastrar e identificar os produtos vendidos. Com um grande número de clientes, o processo manual se torna ainda mais complicado e ineficiente, impactando a produtividade geral da gestão.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233753"/>
            <a:ext cx="6028378" cy="5562009"/>
            <a:chOff x="0" y="0"/>
            <a:chExt cx="8037837" cy="741601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1884" r="11884"/>
            <a:stretch>
              <a:fillRect/>
            </a:stretch>
          </p:blipFill>
          <p:spPr>
            <a:xfrm>
              <a:off x="0" y="0"/>
              <a:ext cx="8037837" cy="741601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718306" y="0"/>
            <a:ext cx="10569694" cy="10287000"/>
            <a:chOff x="0" y="0"/>
            <a:chExt cx="2783788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83788" cy="2709333"/>
            </a:xfrm>
            <a:custGeom>
              <a:avLst/>
              <a:gdLst/>
              <a:ahLst/>
              <a:cxnLst/>
              <a:rect l="l" t="t" r="r" b="b"/>
              <a:pathLst>
                <a:path w="2783788" h="2709333">
                  <a:moveTo>
                    <a:pt x="0" y="0"/>
                  </a:moveTo>
                  <a:lnTo>
                    <a:pt x="2783788" y="0"/>
                  </a:lnTo>
                  <a:lnTo>
                    <a:pt x="27837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78378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839945" y="2324009"/>
            <a:ext cx="5236561" cy="29634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8493611" y="595884"/>
            <a:ext cx="877649" cy="87764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493611" y="3729081"/>
            <a:ext cx="877649" cy="87764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493611" y="6862277"/>
            <a:ext cx="877649" cy="87764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03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39945" y="552744"/>
            <a:ext cx="6818840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SOLUÇÃO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79356" y="782081"/>
            <a:ext cx="764184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Relatório Mensal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79356" y="1397333"/>
            <a:ext cx="7641844" cy="221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65"/>
              </a:lnSpc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Ao informar apenas o mês e o ano, o sistema automaticamente busca os dados de todas as vendas de produtos por cliente, gerando um extrato com o valor total a ser pago. Além disso, é gerado um QR code para simplificar e agilizar o processo de pagamento.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79356" y="3915277"/>
            <a:ext cx="764184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Dashboards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79356" y="4530530"/>
            <a:ext cx="7641844" cy="221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65"/>
              </a:lnSpc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Interface intuitiva para o cadastro simplificado de vendas, com gráficos que apresentam um resumo das vendas totais e categorizadas. Essa visualização facilita o entendimento detalhado dos dados e compromissos futuros.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79356" y="7048474"/>
            <a:ext cx="764184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Controle de Produtos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579356" y="7663726"/>
            <a:ext cx="7641844" cy="221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65"/>
              </a:lnSpc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Um controle robusto e eficiente, com produtos sequenciais associados a cada cliente. Os itens podem ser facilmente localizados por código, descrição, valor ou nome do cliente, garantindo um acesso rápido e preciso.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73834" y="0"/>
            <a:ext cx="5014166" cy="10287000"/>
            <a:chOff x="0" y="0"/>
            <a:chExt cx="132060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0603" cy="2709333"/>
            </a:xfrm>
            <a:custGeom>
              <a:avLst/>
              <a:gdLst/>
              <a:ahLst/>
              <a:cxnLst/>
              <a:rect l="l" t="t" r="r" b="b"/>
              <a:pathLst>
                <a:path w="1320603" h="2709333">
                  <a:moveTo>
                    <a:pt x="0" y="0"/>
                  </a:moveTo>
                  <a:lnTo>
                    <a:pt x="1320603" y="0"/>
                  </a:lnTo>
                  <a:lnTo>
                    <a:pt x="13206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2060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457494"/>
            <a:ext cx="9144000" cy="1495425"/>
            <a:chOff x="0" y="0"/>
            <a:chExt cx="2408296" cy="3938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08296" cy="393857"/>
            </a:xfrm>
            <a:custGeom>
              <a:avLst/>
              <a:gdLst/>
              <a:ahLst/>
              <a:cxnLst/>
              <a:rect l="l" t="t" r="r" b="b"/>
              <a:pathLst>
                <a:path w="2408296" h="393857">
                  <a:moveTo>
                    <a:pt x="0" y="0"/>
                  </a:moveTo>
                  <a:lnTo>
                    <a:pt x="2408296" y="0"/>
                  </a:lnTo>
                  <a:lnTo>
                    <a:pt x="2408296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408296" cy="441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571154" y="2451629"/>
            <a:ext cx="4904723" cy="3699286"/>
            <a:chOff x="0" y="0"/>
            <a:chExt cx="6539630" cy="4932382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t="9923" b="9923"/>
            <a:stretch>
              <a:fillRect/>
            </a:stretch>
          </p:blipFill>
          <p:spPr>
            <a:xfrm>
              <a:off x="0" y="0"/>
              <a:ext cx="6539630" cy="4932382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839945" y="2595943"/>
            <a:ext cx="4790091" cy="3554973"/>
            <a:chOff x="0" y="0"/>
            <a:chExt cx="6386788" cy="4739964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t="1740" b="1740"/>
            <a:stretch>
              <a:fillRect/>
            </a:stretch>
          </p:blipFill>
          <p:spPr>
            <a:xfrm>
              <a:off x="0" y="0"/>
              <a:ext cx="6386788" cy="4739964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839945" y="552744"/>
            <a:ext cx="8147912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TECNOLOGIAS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9945" y="6254252"/>
            <a:ext cx="5155216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Escolha das Tecnologias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71154" y="6254252"/>
            <a:ext cx="5155216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Definição do Design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92839" y="6254252"/>
            <a:ext cx="5155216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Swagger - Documentação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9945" y="6879029"/>
            <a:ext cx="4930750" cy="3249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55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Optei por utilizar o VSCode para escrever o código devido à sua simplicidade e eficiência. As tecnologias escolhidas para o projeto incluem MySQL para o banco de dados, Axios para requisições HTTP, React com Vite para a interface de usuário, e JWT para a autenticação segura.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71154" y="6879029"/>
            <a:ext cx="4930750" cy="284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55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Utilizei o Figma para a prototipagem das páginas, o que permitiu criar uma visualização clara e interativa do layout. A escolha das cores foi cuidadosamente pensada para garantir uma identidade visual atraente e coerente com a proposta do projeto.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92839" y="6879029"/>
            <a:ext cx="4930750" cy="284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55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Escolhi o  Swagger para documentar a API devido à sua capacidade de gerar uma documentação interativa e de fácil compreensão. Além de permitir a visualização clara de todas as rotas, métodos e parâmetros disponíveis na API.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292839" y="2451629"/>
            <a:ext cx="4930750" cy="3699286"/>
            <a:chOff x="0" y="0"/>
            <a:chExt cx="6574334" cy="4932382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4"/>
            <a:srcRect l="12512" r="12512"/>
            <a:stretch>
              <a:fillRect/>
            </a:stretch>
          </p:blipFill>
          <p:spPr>
            <a:xfrm>
              <a:off x="0" y="0"/>
              <a:ext cx="6574334" cy="4932382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57494"/>
            <a:ext cx="18288000" cy="1495425"/>
            <a:chOff x="0" y="0"/>
            <a:chExt cx="4816593" cy="3938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93857"/>
            </a:xfrm>
            <a:custGeom>
              <a:avLst/>
              <a:gdLst/>
              <a:ahLst/>
              <a:cxnLst/>
              <a:rect l="l" t="t" r="r" b="b"/>
              <a:pathLst>
                <a:path w="4816592" h="393857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2552789"/>
            <a:ext cx="16230600" cy="4484370"/>
            <a:chOff x="0" y="0"/>
            <a:chExt cx="2514545" cy="694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14545" cy="694746"/>
            </a:xfrm>
            <a:custGeom>
              <a:avLst/>
              <a:gdLst/>
              <a:ahLst/>
              <a:cxnLst/>
              <a:rect l="l" t="t" r="r" b="b"/>
              <a:pathLst>
                <a:path w="2514545" h="694746">
                  <a:moveTo>
                    <a:pt x="0" y="0"/>
                  </a:moveTo>
                  <a:lnTo>
                    <a:pt x="2514545" y="0"/>
                  </a:lnTo>
                  <a:lnTo>
                    <a:pt x="2514545" y="694746"/>
                  </a:lnTo>
                  <a:lnTo>
                    <a:pt x="0" y="694746"/>
                  </a:lnTo>
                  <a:close/>
                </a:path>
              </a:pathLst>
            </a:custGeom>
            <a:blipFill>
              <a:blip r:embed="rId2"/>
              <a:stretch>
                <a:fillRect b="-39575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39945" y="755626"/>
            <a:ext cx="8147912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PROTOTIPAGEM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87039" y="8850225"/>
            <a:ext cx="12513922" cy="85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Nesse ponto, com base nas histórias dos usuários, criei um quadro Kanban detalhado com todas as tarefas que precisavam ser realizadas para alcançar a entrega final do produto.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23696" y="8207722"/>
            <a:ext cx="4128321" cy="414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Metodologia Agíl - Kanban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57494"/>
            <a:ext cx="18288000" cy="1495425"/>
            <a:chOff x="0" y="0"/>
            <a:chExt cx="4816593" cy="3938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93857"/>
            </a:xfrm>
            <a:custGeom>
              <a:avLst/>
              <a:gdLst/>
              <a:ahLst/>
              <a:cxnLst/>
              <a:rect l="l" t="t" r="r" b="b"/>
              <a:pathLst>
                <a:path w="4816592" h="393857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9945" y="2669252"/>
            <a:ext cx="7531921" cy="4484370"/>
            <a:chOff x="0" y="0"/>
            <a:chExt cx="1166892" cy="694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66892" cy="694746"/>
            </a:xfrm>
            <a:custGeom>
              <a:avLst/>
              <a:gdLst/>
              <a:ahLst/>
              <a:cxnLst/>
              <a:rect l="l" t="t" r="r" b="b"/>
              <a:pathLst>
                <a:path w="1166892" h="694746">
                  <a:moveTo>
                    <a:pt x="0" y="0"/>
                  </a:moveTo>
                  <a:lnTo>
                    <a:pt x="1166892" y="0"/>
                  </a:lnTo>
                  <a:lnTo>
                    <a:pt x="1166892" y="694746"/>
                  </a:lnTo>
                  <a:lnTo>
                    <a:pt x="0" y="694746"/>
                  </a:lnTo>
                  <a:close/>
                </a:path>
              </a:pathLst>
            </a:custGeom>
            <a:blipFill>
              <a:blip r:embed="rId2"/>
              <a:stretch>
                <a:fillRect l="-1570" r="-7010" b="-5273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9648840" y="2669252"/>
            <a:ext cx="7531921" cy="4484370"/>
            <a:chOff x="0" y="0"/>
            <a:chExt cx="1166892" cy="6947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66892" cy="694746"/>
            </a:xfrm>
            <a:custGeom>
              <a:avLst/>
              <a:gdLst/>
              <a:ahLst/>
              <a:cxnLst/>
              <a:rect l="l" t="t" r="r" b="b"/>
              <a:pathLst>
                <a:path w="1166892" h="694746">
                  <a:moveTo>
                    <a:pt x="0" y="0"/>
                  </a:moveTo>
                  <a:lnTo>
                    <a:pt x="1166892" y="0"/>
                  </a:lnTo>
                  <a:lnTo>
                    <a:pt x="1166892" y="694746"/>
                  </a:lnTo>
                  <a:lnTo>
                    <a:pt x="0" y="694746"/>
                  </a:lnTo>
                  <a:close/>
                </a:path>
              </a:pathLst>
            </a:custGeom>
            <a:blipFill>
              <a:blip r:embed="rId3"/>
              <a:stretch>
                <a:fillRect l="-21855" r="-31297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839945" y="755626"/>
            <a:ext cx="8147912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PROTOTIPAGEM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9945" y="8303715"/>
            <a:ext cx="7328721" cy="1293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layout inicial foi definido para estabelecer um padrão nas demais páginas, utilizando cores suaves para evitar que o uso contínuo se torne cansativo.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48840" y="8301756"/>
            <a:ext cx="7531921" cy="85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Versão inicial do diagrama de entidade-relacionamento desenvolvida para orientar a criação da solução.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9945" y="7822331"/>
            <a:ext cx="7328721" cy="414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Definição da designer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48840" y="7820372"/>
            <a:ext cx="7906692" cy="414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Modelagem do banco de dados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757868"/>
            <a:ext cx="18288000" cy="4529132"/>
            <a:chOff x="0" y="0"/>
            <a:chExt cx="4816593" cy="11928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92858"/>
            </a:xfrm>
            <a:custGeom>
              <a:avLst/>
              <a:gdLst/>
              <a:ahLst/>
              <a:cxnLst/>
              <a:rect l="l" t="t" r="r" b="b"/>
              <a:pathLst>
                <a:path w="4816592" h="1192858">
                  <a:moveTo>
                    <a:pt x="0" y="0"/>
                  </a:moveTo>
                  <a:lnTo>
                    <a:pt x="4816592" y="0"/>
                  </a:lnTo>
                  <a:lnTo>
                    <a:pt x="4816592" y="1192858"/>
                  </a:lnTo>
                  <a:lnTo>
                    <a:pt x="0" y="1192858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240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505162" y="322169"/>
            <a:ext cx="3277677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TESTE</a:t>
            </a:r>
          </a:p>
        </p:txBody>
      </p:sp>
      <p:pic>
        <p:nvPicPr>
          <p:cNvPr id="10" name="21-05-27">
            <a:hlinkClick r:id="" action="ppaction://media"/>
            <a:extLst>
              <a:ext uri="{FF2B5EF4-FFF2-40B4-BE49-F238E27FC236}">
                <a16:creationId xmlns:a16="http://schemas.microsoft.com/office/drawing/2014/main" id="{5E7CEA84-FAFE-446D-A16E-ECDD59DDBA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2598" y="1919442"/>
            <a:ext cx="14782800" cy="73152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275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712</Words>
  <Application>Microsoft Office PowerPoint</Application>
  <PresentationFormat>Personalizar</PresentationFormat>
  <Paragraphs>78</Paragraphs>
  <Slides>13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3" baseType="lpstr">
      <vt:lpstr>Inter Bold</vt:lpstr>
      <vt:lpstr>Open Sans</vt:lpstr>
      <vt:lpstr>Open Sans Bold</vt:lpstr>
      <vt:lpstr>Open Sans Semi-Bold</vt:lpstr>
      <vt:lpstr>Inter Heavy</vt:lpstr>
      <vt:lpstr>Calibri</vt:lpstr>
      <vt:lpstr>Arial</vt:lpstr>
      <vt:lpstr>Inter Medium</vt:lpstr>
      <vt:lpstr>Inter Ultra-Bold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Green Simple and Professional Business Pitch Deck Presentation</dc:title>
  <cp:lastModifiedBy>Luciano</cp:lastModifiedBy>
  <cp:revision>3</cp:revision>
  <dcterms:created xsi:type="dcterms:W3CDTF">2006-08-16T00:00:00Z</dcterms:created>
  <dcterms:modified xsi:type="dcterms:W3CDTF">2024-09-20T00:23:43Z</dcterms:modified>
  <dc:identifier>DAGQBZPwDDQ</dc:identifier>
</cp:coreProperties>
</file>